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45"/>
  </p:notesMasterIdLst>
  <p:handoutMasterIdLst>
    <p:handoutMasterId r:id="rId46"/>
  </p:handoutMasterIdLst>
  <p:sldIdLst>
    <p:sldId id="686" r:id="rId3"/>
    <p:sldId id="748" r:id="rId4"/>
    <p:sldId id="750" r:id="rId5"/>
    <p:sldId id="780" r:id="rId6"/>
    <p:sldId id="746" r:id="rId7"/>
    <p:sldId id="771" r:id="rId8"/>
    <p:sldId id="781" r:id="rId9"/>
    <p:sldId id="782" r:id="rId10"/>
    <p:sldId id="756" r:id="rId11"/>
    <p:sldId id="783" r:id="rId12"/>
    <p:sldId id="755" r:id="rId13"/>
    <p:sldId id="757" r:id="rId14"/>
    <p:sldId id="766" r:id="rId15"/>
    <p:sldId id="784" r:id="rId16"/>
    <p:sldId id="765" r:id="rId17"/>
    <p:sldId id="760" r:id="rId18"/>
    <p:sldId id="767" r:id="rId19"/>
    <p:sldId id="761" r:id="rId20"/>
    <p:sldId id="763" r:id="rId21"/>
    <p:sldId id="764" r:id="rId22"/>
    <p:sldId id="786" r:id="rId23"/>
    <p:sldId id="758" r:id="rId24"/>
    <p:sldId id="774" r:id="rId25"/>
    <p:sldId id="769" r:id="rId26"/>
    <p:sldId id="768" r:id="rId27"/>
    <p:sldId id="775" r:id="rId28"/>
    <p:sldId id="777" r:id="rId29"/>
    <p:sldId id="770" r:id="rId30"/>
    <p:sldId id="779" r:id="rId31"/>
    <p:sldId id="785" r:id="rId32"/>
    <p:sldId id="759" r:id="rId33"/>
    <p:sldId id="776" r:id="rId34"/>
    <p:sldId id="773" r:id="rId35"/>
    <p:sldId id="778" r:id="rId36"/>
    <p:sldId id="789" r:id="rId37"/>
    <p:sldId id="788" r:id="rId38"/>
    <p:sldId id="790" r:id="rId39"/>
    <p:sldId id="791" r:id="rId40"/>
    <p:sldId id="793" r:id="rId41"/>
    <p:sldId id="794" r:id="rId42"/>
    <p:sldId id="787" r:id="rId43"/>
    <p:sldId id="678" r:id="rId44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38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76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github.com/francesNLP/EB-ontology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hub.docker.com/r/stain/jena-fuseki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defoe-code/defo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 It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B82B7-7C54-C049-BEEB-7B47BA1CD3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b="1" dirty="0">
                <a:solidFill>
                  <a:srgbClr val="7030A0"/>
                </a:solidFill>
              </a:rPr>
              <a:t>(METS)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466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1064759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split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C2A01-2054-DA4E-AE7E-41A96E64900D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628648" y="547815"/>
            <a:ext cx="3875389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Phase 2: Knowledge Graph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Knowledge Graph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: 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Incorporate human knowledge into intelligent systems, exploiting a semantic graph perspective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800100" lvl="1" indent="-342900"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4639964" y="547815"/>
            <a:ext cx="388422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URI: A Universal Resource Identifier</a:t>
            </a:r>
            <a:r>
              <a:rPr lang="en-US" sz="17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is defined to be an ASCII string used to identify “things” on the Knowledge Graph</a:t>
            </a: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4576" y="2421924"/>
            <a:ext cx="3423532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3898" y="2421924"/>
            <a:ext cx="3785183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“things”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Created EB 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The description of this ontology is available at http: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2.2 .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Apache Jena FUSEKI SPARQL server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4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476337" y="4676180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ransfer Learning in NLP. Using already trained robust models to… | by  Shekhar Koirala | Towards Data Science">
            <a:extLst>
              <a:ext uri="{FF2B5EF4-FFF2-40B4-BE49-F238E27FC236}">
                <a16:creationId xmlns:a16="http://schemas.microsoft.com/office/drawing/2014/main" id="{92107377-8A92-A54E-8259-9E0FB3B4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0" y="1493999"/>
            <a:ext cx="8345730" cy="37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snippets of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100" b="1" i="1" dirty="0">
                <a:solidFill>
                  <a:srgbClr val="7030A0"/>
                </a:solidFill>
              </a:rPr>
              <a:t>frances</a:t>
            </a:r>
            <a:r>
              <a:rPr lang="en-US" sz="3100" b="1" dirty="0">
                <a:solidFill>
                  <a:srgbClr val="7030A0"/>
                </a:solidFill>
              </a:rPr>
              <a:t>: Providing Automatic ML Analysis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313237" y="957985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will provide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a variety of ML/NLP techniques </a:t>
            </a: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complex knowledge without being an expert data scientist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Train and use text embedding models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Employ topic mining, sentiment analysis, text summarization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Build knowledge graph(s) visualizing the results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– 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will allow us automatically to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Group similar articles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Detect how articles have changed across editions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relationships between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Classify articles into different categories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Summarise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Analyse the sentiment expressed in an article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24F18-2411-A042-8A8D-34E713AD4FD5}"/>
              </a:ext>
            </a:extLst>
          </p:cNvPr>
          <p:cNvSpPr txBox="1"/>
          <p:nvPr/>
        </p:nvSpPr>
        <p:spPr>
          <a:xfrm>
            <a:off x="650934" y="5984940"/>
            <a:ext cx="6912236" cy="707886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suite of ML functionalities that can be used  to analyse </a:t>
            </a:r>
          </a:p>
          <a:p>
            <a:pPr algn="ctr"/>
            <a:r>
              <a:rPr lang="en-GB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other Data Foundry collection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1490BCF-D29C-2E44-A1A1-ABAF7CD491A3}"/>
              </a:ext>
            </a:extLst>
          </p:cNvPr>
          <p:cNvSpPr/>
          <p:nvPr/>
        </p:nvSpPr>
        <p:spPr>
          <a:xfrm>
            <a:off x="5776583" y="3445398"/>
            <a:ext cx="573776" cy="1864432"/>
          </a:xfrm>
          <a:prstGeom prst="rightBrace">
            <a:avLst>
              <a:gd name="adj1" fmla="val 8333"/>
              <a:gd name="adj2" fmla="val 50805"/>
            </a:avLst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63AC6-A9E4-D84F-840D-0EAC2C8D50D1}"/>
              </a:ext>
            </a:extLst>
          </p:cNvPr>
          <p:cNvSpPr txBox="1"/>
          <p:nvPr/>
        </p:nvSpPr>
        <p:spPr>
          <a:xfrm>
            <a:off x="6544454" y="4009264"/>
            <a:ext cx="2363799" cy="78483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tx1"/>
                </a:solidFill>
              </a:rPr>
              <a:t>Overview of how the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Encyclopaedia Britannica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has changed over time</a:t>
            </a:r>
            <a:endParaRPr lang="en-US" sz="1500" i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3448FE-A3CE-5141-AB78-F4A94DFA5C96}"/>
              </a:ext>
            </a:extLst>
          </p:cNvPr>
          <p:cNvCxnSpPr/>
          <p:nvPr/>
        </p:nvCxnSpPr>
        <p:spPr>
          <a:xfrm>
            <a:off x="3363132" y="5325328"/>
            <a:ext cx="0" cy="659612"/>
          </a:xfrm>
          <a:prstGeom prst="straightConnector1">
            <a:avLst/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7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So,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users DO NOT have to create SPARQL or defoe queries –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web-application does it for them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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 to SPARQL &amp; DEFOE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The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web-app runs both types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of queries and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visualizes the results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Functionalities: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Web-services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 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1: SPARQL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367425" y="6115289"/>
            <a:ext cx="8542723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– </a:t>
            </a:r>
            <a:r>
              <a:rPr lang="en-US" sz="1100" b="1" dirty="0">
                <a:solidFill>
                  <a:schemeClr val="tx1"/>
                </a:solidFill>
              </a:rPr>
              <a:t>SPARQL queries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 – </a:t>
            </a:r>
            <a:r>
              <a:rPr lang="en-US" sz="1100" b="1" dirty="0">
                <a:solidFill>
                  <a:schemeClr val="tx1"/>
                </a:solidFill>
              </a:rPr>
              <a:t>DEFOE queries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278969" y="373379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2372824-0DBE-AB4C-ABF8-8DFBC335A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98" y="2815262"/>
            <a:ext cx="6261315" cy="376345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D01B188E-DADE-9D4D-BF64-417F0B689D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5" r="1703" b="7165"/>
          <a:stretch/>
        </p:blipFill>
        <p:spPr>
          <a:xfrm>
            <a:off x="1202098" y="773489"/>
            <a:ext cx="6261315" cy="19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0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21FE0E-775D-E34B-A2C0-B8AD8678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218531"/>
            <a:ext cx="3968749" cy="2420937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91781B-0224-AA4B-8EF8-2086C05AE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48" y="2367359"/>
            <a:ext cx="3968751" cy="212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3946707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9188B0-64D6-3547-9E77-BC4B1CB9F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316"/>
            <a:ext cx="8958020" cy="3437112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0B4D381F-0DD1-4C49-BE34-8B0E1599A37E}"/>
              </a:ext>
            </a:extLst>
          </p:cNvPr>
          <p:cNvSpPr/>
          <p:nvPr/>
        </p:nvSpPr>
        <p:spPr>
          <a:xfrm>
            <a:off x="4262034" y="3580108"/>
            <a:ext cx="449451" cy="526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9A7645D-D9BD-974C-92B3-F886E7C7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54" y="4460275"/>
            <a:ext cx="7604439" cy="19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64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42E3B3E-F9A9-7247-AD09-6E4954F63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221"/>
            <a:ext cx="9144000" cy="56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0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20C4A6-6ECE-4445-8F06-FB0F02590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29" y="4400826"/>
            <a:ext cx="5315919" cy="2200890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019D37-C91E-9C4D-B01F-C27AB4D61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3" y="1688974"/>
            <a:ext cx="5946366" cy="272753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8DAC7A-8955-AE48-8A3B-BD51140DC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1" y="23690"/>
            <a:ext cx="9144000" cy="1719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4E18D3-13E5-3E48-B90B-6FD093844E5B}"/>
              </a:ext>
            </a:extLst>
          </p:cNvPr>
          <p:cNvSpPr txBox="1"/>
          <p:nvPr/>
        </p:nvSpPr>
        <p:spPr>
          <a:xfrm>
            <a:off x="2389216" y="129131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3764432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My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learning Transformers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AI-methods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2952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 of Resources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BD17D5E-CD0B-E14E-B950-8F683943E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83" y="2038789"/>
            <a:ext cx="6586780" cy="37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91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D3D7AE4-B92D-E847-A02D-5A6E43749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5" y="957905"/>
            <a:ext cx="4807563" cy="495625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CDD6EB-769D-E343-BC39-70C8F4BB0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78" y="672339"/>
            <a:ext cx="3910161" cy="2756661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EB1FE2-8CE9-EF41-A6DC-11C5C1FD6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252" y="3576816"/>
            <a:ext cx="3463087" cy="24155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1913606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DC64D-B408-C246-B091-44355D37A632}"/>
              </a:ext>
            </a:extLst>
          </p:cNvPr>
          <p:cNvSpPr txBox="1">
            <a:spLocks/>
          </p:cNvSpPr>
          <p:nvPr/>
        </p:nvSpPr>
        <p:spPr>
          <a:xfrm>
            <a:off x="1423881" y="650115"/>
            <a:ext cx="8513128" cy="816740"/>
          </a:xfr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 err="1">
                <a:solidFill>
                  <a:srgbClr val="7030A0"/>
                </a:solidFill>
              </a:rPr>
              <a:t>defoe</a:t>
            </a:r>
            <a:r>
              <a:rPr lang="en-US" sz="2800" b="1" dirty="0">
                <a:solidFill>
                  <a:srgbClr val="7030A0"/>
                </a:solidFill>
              </a:rPr>
              <a:t>: scalable toolbox for historical research</a:t>
            </a:r>
          </a:p>
          <a:p>
            <a:endParaRPr lang="en-US" sz="2800" dirty="0">
              <a:solidFill>
                <a:srgbClr val="C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82358-34F9-3E4C-B17F-D26C01143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 b="20069"/>
          <a:stretch/>
        </p:blipFill>
        <p:spPr>
          <a:xfrm>
            <a:off x="257756" y="1057353"/>
            <a:ext cx="8702228" cy="4596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6B736-A8DB-7F41-8CD6-CEFD95277451}"/>
              </a:ext>
            </a:extLst>
          </p:cNvPr>
          <p:cNvSpPr txBox="1"/>
          <p:nvPr/>
        </p:nvSpPr>
        <p:spPr>
          <a:xfrm>
            <a:off x="2667000" y="6084664"/>
            <a:ext cx="4269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GB" u="sng" dirty="0" err="1">
                <a:solidFill>
                  <a:schemeClr val="tx1"/>
                </a:solidFill>
                <a:hlinkClick r:id="rId4"/>
              </a:rPr>
              <a:t>github.com</a:t>
            </a:r>
            <a:r>
              <a:rPr lang="en-GB" u="sng" dirty="0">
                <a:solidFill>
                  <a:schemeClr val="tx1"/>
                </a:solidFill>
                <a:hlinkClick r:id="rId4"/>
              </a:rPr>
              <a:t>/defoe-code/defoe</a:t>
            </a:r>
            <a:endParaRPr lang="en-GB" u="sng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0079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Information Extraction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 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ALTO-XML information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462D4-453A-A142-859A-8797229547E7}"/>
              </a:ext>
            </a:extLst>
          </p:cNvPr>
          <p:cNvSpPr/>
          <p:nvPr/>
        </p:nvSpPr>
        <p:spPr>
          <a:xfrm>
            <a:off x="5309287" y="1491585"/>
            <a:ext cx="1341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(Terms v.1)</a:t>
            </a: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44057" y="2956303"/>
            <a:ext cx="1765188" cy="360333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4317785" y="12894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4077826" y="136687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FBE4B-2CE8-7A40-9A3E-36911FDD0092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8" y="234246"/>
            <a:ext cx="3356218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221916" y="6254422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2213</Words>
  <Application>Microsoft Macintosh PowerPoint</Application>
  <PresentationFormat>On-screen Show (4:3)</PresentationFormat>
  <Paragraphs>318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frances: Providing Automatic ML Analysis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(METS)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Filgueira, Rosa</dc:creator>
  <cp:lastModifiedBy>Filgueira, Rosa</cp:lastModifiedBy>
  <cp:revision>1</cp:revision>
  <dcterms:created xsi:type="dcterms:W3CDTF">2021-12-06T20:38:51Z</dcterms:created>
  <dcterms:modified xsi:type="dcterms:W3CDTF">2021-12-06T20:40:53Z</dcterms:modified>
</cp:coreProperties>
</file>